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2" r:id="rId5"/>
    <p:sldId id="292" r:id="rId6"/>
    <p:sldId id="297" r:id="rId7"/>
    <p:sldId id="298" r:id="rId8"/>
    <p:sldId id="300" r:id="rId9"/>
    <p:sldId id="299" r:id="rId10"/>
    <p:sldId id="301" r:id="rId11"/>
    <p:sldId id="302" r:id="rId12"/>
    <p:sldId id="324" r:id="rId13"/>
    <p:sldId id="305" r:id="rId14"/>
    <p:sldId id="306" r:id="rId15"/>
    <p:sldId id="307" r:id="rId16"/>
    <p:sldId id="310" r:id="rId17"/>
    <p:sldId id="311" r:id="rId18"/>
    <p:sldId id="312" r:id="rId19"/>
    <p:sldId id="314" r:id="rId20"/>
    <p:sldId id="315" r:id="rId21"/>
    <p:sldId id="317" r:id="rId22"/>
    <p:sldId id="318" r:id="rId23"/>
    <p:sldId id="320" r:id="rId24"/>
    <p:sldId id="322" r:id="rId25"/>
    <p:sldId id="323" r:id="rId26"/>
    <p:sldId id="296" r:id="rId2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31" autoAdjust="0"/>
  </p:normalViewPr>
  <p:slideViewPr>
    <p:cSldViewPr snapToGrid="0">
      <p:cViewPr varScale="1">
        <p:scale>
          <a:sx n="88" d="100"/>
          <a:sy n="88" d="100"/>
        </p:scale>
        <p:origin x="34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24/10/2023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24/10/2023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76011" y="5437919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sr-Cyrl-R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Александар</a:t>
            </a:r>
            <a:br>
              <a:rPr lang="en-GB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sr-Cyrl-RS" sz="1600" b="1" spc="-100" dirty="0">
                <a:solidFill>
                  <a:schemeClr val="tx1"/>
                </a:solidFill>
                <a:latin typeface="Corbel" panose="020B0503020204020204" pitchFamily="34" charset="0"/>
              </a:rPr>
              <a:t>Допуђа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8081"/>
            <a:ext cx="9802715" cy="3276239"/>
          </a:xfrm>
        </p:spPr>
        <p:txBody>
          <a:bodyPr rtlCol="0"/>
          <a:lstStyle/>
          <a:p>
            <a:pPr rtl="0"/>
            <a:r>
              <a:rPr lang="ru-RU" sz="4800" dirty="0"/>
              <a:t>РЕАЛИЗАЦИЈА АПЛИКАЦИЈЕ ЗА ПРОДАЈУ, ИЗНАЈМЉИВАЊЕ И СНАБДЕВАЊЕ </a:t>
            </a:r>
            <a:br>
              <a:rPr lang="ru-RU" sz="4800" dirty="0"/>
            </a:br>
            <a:r>
              <a:rPr lang="ru-RU" sz="4800" dirty="0"/>
              <a:t>ВЕНДИНГ АПАРАТА</a:t>
            </a:r>
            <a:endParaRPr lang="en-GB" sz="4800" dirty="0"/>
          </a:p>
        </p:txBody>
      </p:sp>
      <p:pic>
        <p:nvPicPr>
          <p:cNvPr id="5" name="Picture 4" descr="A white and grey logo&#10;&#10;Description automatically generated">
            <a:extLst>
              <a:ext uri="{FF2B5EF4-FFF2-40B4-BE49-F238E27FC236}">
                <a16:creationId xmlns:a16="http://schemas.microsoft.com/office/drawing/2014/main" id="{2E1D3E61-44D8-855D-8D49-69599E7FE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863" y="4650539"/>
            <a:ext cx="2013942" cy="1177475"/>
          </a:xfrm>
          <a:prstGeom prst="rect">
            <a:avLst/>
          </a:prstGeom>
        </p:spPr>
      </p:pic>
      <p:pic>
        <p:nvPicPr>
          <p:cNvPr id="12" name="Picture Placeholder 11" descr="A white and grey background&#10;&#10;Description automatically generated">
            <a:extLst>
              <a:ext uri="{FF2B5EF4-FFF2-40B4-BE49-F238E27FC236}">
                <a16:creationId xmlns:a16="http://schemas.microsoft.com/office/drawing/2014/main" id="{0F3C9A75-C4FE-2AF1-5136-2D57ED1310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939" r="41939"/>
          <a:stretch>
            <a:fillRect/>
          </a:stretch>
        </p:blipFill>
        <p:spPr/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F214FD2-52E1-9F61-F36E-B1378423D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/>
        </p:spPr>
        <p:txBody>
          <a:bodyPr/>
          <a:lstStyle/>
          <a:p>
            <a:r>
              <a:rPr lang="sr-Cyrl-RS" dirty="0"/>
              <a:t> </a:t>
            </a:r>
            <a:endParaRPr lang="en-GB" dirty="0"/>
          </a:p>
        </p:txBody>
      </p:sp>
      <p:pic>
        <p:nvPicPr>
          <p:cNvPr id="18" name="Picture 17" descr="A white and grey logo&#10;&#10;Description automatically generated">
            <a:extLst>
              <a:ext uri="{FF2B5EF4-FFF2-40B4-BE49-F238E27FC236}">
                <a16:creationId xmlns:a16="http://schemas.microsoft.com/office/drawing/2014/main" id="{68AEF95A-B332-30E8-8204-8907DCDFC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253" y="4650539"/>
            <a:ext cx="1938780" cy="113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en-US" noProof="0" dirty="0"/>
              <a:t>9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38677" y="121341"/>
            <a:ext cx="2756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Нерегистровани корисник</a:t>
            </a:r>
            <a:endParaRPr lang="en-GB" i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1EE59FA-F630-E627-4011-14EEED501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52" y="1602671"/>
            <a:ext cx="5187012" cy="3426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67CE6ECC-B23A-DA92-04F6-843C19E98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03" y="153006"/>
            <a:ext cx="3424274" cy="2899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web page&#10;&#10;Description automatically generated">
            <a:extLst>
              <a:ext uri="{FF2B5EF4-FFF2-40B4-BE49-F238E27FC236}">
                <a16:creationId xmlns:a16="http://schemas.microsoft.com/office/drawing/2014/main" id="{7CE5693A-0A53-4287-B4FC-5E2A85218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947" y="3213672"/>
            <a:ext cx="3160675" cy="3412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053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dirty="0"/>
              <a:t>1</a:t>
            </a:r>
            <a:r>
              <a:rPr lang="en-US" dirty="0"/>
              <a:t>0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38677" y="12134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  <a:r>
              <a:rPr lang="sr-Cyrl-RS" i="1" dirty="0"/>
              <a:t>дминистратор</a:t>
            </a:r>
            <a:endParaRPr lang="en-GB" i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CBA079-FDC2-90A7-4F23-6EBABC770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96" y="490673"/>
            <a:ext cx="8814643" cy="2808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B0852BC-DB77-3121-F778-DAE8BCFC9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88" y="2917629"/>
            <a:ext cx="2433616" cy="2436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0FBB05-3C0F-D01B-777B-B41A76D31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910" y="3558775"/>
            <a:ext cx="8135674" cy="2354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593123-6BEB-FFC1-7D63-3D57D2737C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948" t="5094" r="40913"/>
          <a:stretch/>
        </p:blipFill>
        <p:spPr>
          <a:xfrm>
            <a:off x="8474196" y="3923459"/>
            <a:ext cx="1221011" cy="2575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532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dirty="0"/>
              <a:t>1</a:t>
            </a:r>
            <a:r>
              <a:rPr lang="en-US" dirty="0"/>
              <a:t>1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38677" y="12134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  <a:r>
              <a:rPr lang="sr-Cyrl-RS" i="1" dirty="0"/>
              <a:t>дминистратор</a:t>
            </a:r>
            <a:endParaRPr lang="en-GB" i="1" dirty="0"/>
          </a:p>
        </p:txBody>
      </p:sp>
      <p:pic>
        <p:nvPicPr>
          <p:cNvPr id="3" name="Picture 2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5DB8F90A-51FA-B174-A376-37D95EA2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764" y="2944941"/>
            <a:ext cx="7419208" cy="3553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96890D-E0FE-269F-FC69-7A6BE2782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206" y="306007"/>
            <a:ext cx="5608323" cy="2419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383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dirty="0"/>
              <a:t>1</a:t>
            </a:r>
            <a:r>
              <a:rPr lang="en-US" dirty="0"/>
              <a:t>2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38677" y="12134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  <a:r>
              <a:rPr lang="sr-Cyrl-RS" i="1" dirty="0"/>
              <a:t>дминистратор</a:t>
            </a:r>
            <a:endParaRPr lang="en-GB" i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9524B6-62ED-CF0C-A3BD-1D68A1907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8" y="490673"/>
            <a:ext cx="8034281" cy="3325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4CBBAA-7925-FBC6-F898-4EC8549AD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276" y="3429000"/>
            <a:ext cx="6795315" cy="313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895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dirty="0"/>
              <a:t>1</a:t>
            </a:r>
            <a:r>
              <a:rPr lang="en-US" dirty="0"/>
              <a:t>3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77680" y="9100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Организатор</a:t>
            </a:r>
            <a:endParaRPr lang="en-GB" i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564F4A1-8DDA-C965-95DD-B99F2818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587" y="460337"/>
            <a:ext cx="7639056" cy="3387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DBDAB41-850D-86BC-FA31-1FF304B3A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90" y="3759620"/>
            <a:ext cx="8609270" cy="281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784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noProof="0" dirty="0"/>
              <a:t>1</a:t>
            </a:r>
            <a:r>
              <a:rPr lang="en-US" noProof="0" dirty="0"/>
              <a:t>4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77680" y="9100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Организатор</a:t>
            </a:r>
            <a:endParaRPr lang="en-GB" i="1" dirty="0"/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0855602A-44E0-6187-BDB5-F60EC0CE3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69" y="529675"/>
            <a:ext cx="9616834" cy="426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81FEB2E-E91A-4C74-E50B-D49CE860E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63" y="3622578"/>
            <a:ext cx="4992520" cy="247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1189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dirty="0"/>
              <a:t>1</a:t>
            </a:r>
            <a:r>
              <a:rPr lang="en-US" dirty="0"/>
              <a:t>5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77680" y="9100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Организатор</a:t>
            </a:r>
            <a:endParaRPr lang="en-GB" i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CEE929-7369-DED4-63F4-258185B2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00" y="324435"/>
            <a:ext cx="5253211" cy="296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machine&#10;&#10;Description automatically generated">
            <a:extLst>
              <a:ext uri="{FF2B5EF4-FFF2-40B4-BE49-F238E27FC236}">
                <a16:creationId xmlns:a16="http://schemas.microsoft.com/office/drawing/2014/main" id="{E8D04FBD-4EA5-4D21-B045-19A544B39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775" y="3502672"/>
            <a:ext cx="7965247" cy="310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E821151-3ECA-D71F-F416-733FCF888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29" y="483251"/>
            <a:ext cx="5011728" cy="2809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11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en-US" dirty="0"/>
              <a:t>16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77680" y="9100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Организатор</a:t>
            </a:r>
            <a:endParaRPr lang="en-GB" i="1" dirty="0"/>
          </a:p>
        </p:txBody>
      </p:sp>
      <p:pic>
        <p:nvPicPr>
          <p:cNvPr id="3" name="Picture 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1DC29F2D-C93E-34B5-2C45-1495379D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51" y="651613"/>
            <a:ext cx="4248968" cy="3214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A75B5C25-5FBA-2DED-1ED1-F1384FB0C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115" y="610775"/>
            <a:ext cx="4248969" cy="314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pie chart&#10;&#10;Description automatically generated">
            <a:extLst>
              <a:ext uri="{FF2B5EF4-FFF2-40B4-BE49-F238E27FC236}">
                <a16:creationId xmlns:a16="http://schemas.microsoft.com/office/drawing/2014/main" id="{8D01FD9A-E5B0-619E-48C3-E51BA8226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153" y="3866500"/>
            <a:ext cx="2449957" cy="2724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C2885-1882-1752-A171-01C25BAF8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110" y="4002394"/>
            <a:ext cx="2974538" cy="2542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57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en-US" noProof="0" dirty="0"/>
              <a:t>17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77680" y="9100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Организатор</a:t>
            </a:r>
            <a:endParaRPr lang="en-GB" i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A677D4-0FE3-2B28-CAAC-4D7CCEE90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279" y="294523"/>
            <a:ext cx="4202933" cy="6268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9524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en-US" noProof="0" dirty="0"/>
              <a:t>18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77680" y="9100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Организатор</a:t>
            </a:r>
            <a:endParaRPr lang="en-GB" i="1" dirty="0"/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9B2865E4-6A9E-6214-1A32-D252F313B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65" y="460337"/>
            <a:ext cx="9326013" cy="3997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365148-435C-EE51-90DC-F5972BCCD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79" y="3731272"/>
            <a:ext cx="2162928" cy="2881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764FF9D-1BE8-044A-BFF8-D3B46577D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015" y="3731237"/>
            <a:ext cx="2446574" cy="2881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8E3C37E-E4EA-56C7-8475-E9A5D77A0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9597" y="4641800"/>
            <a:ext cx="1988417" cy="19712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161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hite and grey background&#10;&#10;Description automatically generated">
            <a:extLst>
              <a:ext uri="{FF2B5EF4-FFF2-40B4-BE49-F238E27FC236}">
                <a16:creationId xmlns:a16="http://schemas.microsoft.com/office/drawing/2014/main" id="{2F41E8B1-A85A-78B3-4FDE-D2AFD844F7B7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02" y="1377399"/>
            <a:ext cx="1456106" cy="692565"/>
          </a:xfrm>
        </p:spPr>
        <p:txBody>
          <a:bodyPr rtlCol="0"/>
          <a:lstStyle/>
          <a:p>
            <a:pPr rtl="0"/>
            <a:r>
              <a:rPr lang="sr-Cyrl-RS" sz="4000" dirty="0"/>
              <a:t>Увод</a:t>
            </a:r>
            <a:endParaRPr lang="en-GB" sz="4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32072" y="6278562"/>
            <a:ext cx="1222088" cy="520700"/>
          </a:xfrm>
        </p:spPr>
        <p:txBody>
          <a:bodyPr rtlCol="0"/>
          <a:lstStyle/>
          <a:p>
            <a:pPr marL="2286000" lvl="5" indent="0">
              <a:buNone/>
            </a:pPr>
            <a:r>
              <a:rPr lang="sr-Cyrl-R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r>
              <a:rPr lang="sr-Cyrl-RS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E5EAB-C8D3-89A4-097F-1A540469AA0A}"/>
              </a:ext>
            </a:extLst>
          </p:cNvPr>
          <p:cNvSpPr/>
          <p:nvPr/>
        </p:nvSpPr>
        <p:spPr>
          <a:xfrm>
            <a:off x="5728156" y="1468551"/>
            <a:ext cx="5253850" cy="381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B925B-6C3A-6390-9642-AAFF366DB7E4}"/>
              </a:ext>
            </a:extLst>
          </p:cNvPr>
          <p:cNvSpPr txBox="1"/>
          <p:nvPr/>
        </p:nvSpPr>
        <p:spPr>
          <a:xfrm>
            <a:off x="596402" y="2413337"/>
            <a:ext cx="525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b="1" i="1" dirty="0"/>
              <a:t>Вендинг апарати</a:t>
            </a:r>
            <a:r>
              <a:rPr lang="en-US" b="1" i="1" dirty="0"/>
              <a:t> - </a:t>
            </a:r>
            <a:r>
              <a:rPr lang="ru-RU" dirty="0"/>
              <a:t>омогућавају аутоматску продају различитих производа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BC317-188D-6A26-6A91-01EB7133CF1B}"/>
              </a:ext>
            </a:extLst>
          </p:cNvPr>
          <p:cNvSpPr txBox="1"/>
          <p:nvPr/>
        </p:nvSpPr>
        <p:spPr>
          <a:xfrm>
            <a:off x="921426" y="3059668"/>
            <a:ext cx="40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Херон Александријски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sr-Cyrl-RS" dirty="0"/>
              <a:t>1. век п.н.е.</a:t>
            </a:r>
            <a:endParaRPr lang="en-GB" dirty="0"/>
          </a:p>
        </p:txBody>
      </p:sp>
      <p:pic>
        <p:nvPicPr>
          <p:cNvPr id="19" name="Picture 18" descr="A drawing of a tea pot&#10;&#10;Description automatically generated">
            <a:extLst>
              <a:ext uri="{FF2B5EF4-FFF2-40B4-BE49-F238E27FC236}">
                <a16:creationId xmlns:a16="http://schemas.microsoft.com/office/drawing/2014/main" id="{C0FF493A-4F3B-DA64-103A-36161ADB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462" y="1723682"/>
            <a:ext cx="5149238" cy="324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en-US" noProof="0" dirty="0"/>
              <a:t>19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77680" y="9100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Организатор</a:t>
            </a:r>
            <a:endParaRPr lang="en-GB" i="1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07934D5-AD6D-D743-A400-6A61E5240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03" y="1313444"/>
            <a:ext cx="11014068" cy="4369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625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en-US" noProof="0" dirty="0"/>
              <a:t>20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77680" y="91005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Достављач</a:t>
            </a:r>
            <a:endParaRPr lang="en-GB" i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8222671-22CD-1F73-1307-6529D1B9E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83" y="616812"/>
            <a:ext cx="9221924" cy="319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DF988B-66A4-6D0A-4ECD-B97BA8FC3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624" y="2214406"/>
            <a:ext cx="5564406" cy="3957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9672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dirty="0"/>
              <a:t>2</a:t>
            </a:r>
            <a:r>
              <a:rPr lang="en-US" dirty="0"/>
              <a:t>1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77680" y="9100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Клијент</a:t>
            </a:r>
            <a:endParaRPr lang="en-GB" i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F2C42A-A136-4BD4-666E-24AA5ABA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74" y="715052"/>
            <a:ext cx="4605164" cy="3287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3976D312-B974-EB95-F035-77679A42F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77"/>
          <a:stretch/>
        </p:blipFill>
        <p:spPr>
          <a:xfrm>
            <a:off x="5493270" y="460337"/>
            <a:ext cx="3963694" cy="5660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280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3174" y="2591765"/>
            <a:ext cx="7125651" cy="1674470"/>
          </a:xfrm>
        </p:spPr>
        <p:txBody>
          <a:bodyPr rtlCol="0"/>
          <a:lstStyle/>
          <a:p>
            <a:pPr rtl="0"/>
            <a:r>
              <a:rPr lang="sr-Cyrl-RS" dirty="0"/>
              <a:t>Хвала на пажњи!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254249-6A8B-FF8F-1F80-F2A13C862200}"/>
              </a:ext>
            </a:extLst>
          </p:cNvPr>
          <p:cNvSpPr/>
          <p:nvPr/>
        </p:nvSpPr>
        <p:spPr>
          <a:xfrm>
            <a:off x="9893721" y="155873"/>
            <a:ext cx="2119154" cy="810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D5CBD521-4135-DA5C-9C36-E60B24386CAD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F4EF9A-DA09-E0E8-6E83-9AA583263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47" y="1360708"/>
            <a:ext cx="2717828" cy="432000"/>
          </a:xfrm>
        </p:spPr>
        <p:txBody>
          <a:bodyPr/>
          <a:lstStyle/>
          <a:p>
            <a:r>
              <a:rPr lang="sr-Cyrl-RS" dirty="0"/>
              <a:t>Мотивација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65CEC-4221-76D0-3DB3-AF4312EB6E8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en-US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C07193-44EF-1AA5-29D4-8D03F73C02BA}"/>
              </a:ext>
            </a:extLst>
          </p:cNvPr>
          <p:cNvSpPr/>
          <p:nvPr/>
        </p:nvSpPr>
        <p:spPr>
          <a:xfrm>
            <a:off x="10073070" y="6298113"/>
            <a:ext cx="1266468" cy="449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913AB-654C-91D4-F8BD-334D313F7C58}"/>
              </a:ext>
            </a:extLst>
          </p:cNvPr>
          <p:cNvSpPr/>
          <p:nvPr/>
        </p:nvSpPr>
        <p:spPr>
          <a:xfrm>
            <a:off x="6970850" y="1360708"/>
            <a:ext cx="3800612" cy="315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line of people standing in different directions&#10;&#10;Description automatically generated">
            <a:extLst>
              <a:ext uri="{FF2B5EF4-FFF2-40B4-BE49-F238E27FC236}">
                <a16:creationId xmlns:a16="http://schemas.microsoft.com/office/drawing/2014/main" id="{14B4D54B-2674-4E60-3EFD-807A0558C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256" y="1547127"/>
            <a:ext cx="3593800" cy="2889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DECABB-D804-4760-5706-5163715454F2}"/>
              </a:ext>
            </a:extLst>
          </p:cNvPr>
          <p:cNvSpPr txBox="1"/>
          <p:nvPr/>
        </p:nvSpPr>
        <p:spPr>
          <a:xfrm>
            <a:off x="637047" y="2278315"/>
            <a:ext cx="6095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i="1" dirty="0"/>
              <a:t>Веб апликације</a:t>
            </a:r>
            <a:r>
              <a:rPr lang="en-US" b="1" i="1" dirty="0"/>
              <a:t> -</a:t>
            </a:r>
            <a:r>
              <a:rPr lang="ru-RU" b="1" i="1" dirty="0"/>
              <a:t> </a:t>
            </a:r>
            <a:r>
              <a:rPr lang="ru-RU" dirty="0"/>
              <a:t>играју виталну улогу у интернет окружењу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D0BE7-1593-CC50-A815-E4AE9DDE4062}"/>
              </a:ext>
            </a:extLst>
          </p:cNvPr>
          <p:cNvSpPr txBox="1"/>
          <p:nvPr/>
        </p:nvSpPr>
        <p:spPr>
          <a:xfrm>
            <a:off x="637047" y="2947890"/>
            <a:ext cx="1615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b="1" i="1" dirty="0"/>
              <a:t>Проблеми</a:t>
            </a:r>
            <a:endParaRPr lang="ru-RU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633272-93AF-A544-1B68-C0FEFB7374A9}"/>
              </a:ext>
            </a:extLst>
          </p:cNvPr>
          <p:cNvSpPr txBox="1"/>
          <p:nvPr/>
        </p:nvSpPr>
        <p:spPr>
          <a:xfrm>
            <a:off x="1103252" y="3317222"/>
            <a:ext cx="255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убрзан темпо живота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628B5-0F21-D259-E4DB-119FC8CDD0FA}"/>
              </a:ext>
            </a:extLst>
          </p:cNvPr>
          <p:cNvSpPr txBox="1"/>
          <p:nvPr/>
        </p:nvSpPr>
        <p:spPr>
          <a:xfrm>
            <a:off x="1103252" y="3635055"/>
            <a:ext cx="17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сталне гужве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85AC1E-F10E-26F6-25C9-3AFC237CF291}"/>
              </a:ext>
            </a:extLst>
          </p:cNvPr>
          <p:cNvSpPr txBox="1"/>
          <p:nvPr/>
        </p:nvSpPr>
        <p:spPr>
          <a:xfrm>
            <a:off x="1103252" y="3952888"/>
            <a:ext cx="349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неадекватна постојећа решења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3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7C5411B9-0C6F-E4BD-7488-B964CBF4648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4C958B-2FAA-4063-9EB5-EAD40A85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18" y="1373767"/>
            <a:ext cx="3773164" cy="432000"/>
          </a:xfrm>
        </p:spPr>
        <p:txBody>
          <a:bodyPr/>
          <a:lstStyle/>
          <a:p>
            <a:r>
              <a:rPr lang="sr-Cyrl-RS" dirty="0"/>
              <a:t>Предлог решења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C969-B71F-580D-DFC8-3575C010FA3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dirty="0"/>
              <a:t>3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CEC274-DDC0-A265-6956-5769976A7641}"/>
              </a:ext>
            </a:extLst>
          </p:cNvPr>
          <p:cNvSpPr/>
          <p:nvPr/>
        </p:nvSpPr>
        <p:spPr>
          <a:xfrm>
            <a:off x="10067067" y="6283791"/>
            <a:ext cx="1300095" cy="498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82BE61-9901-AE15-8474-394552748DB5}"/>
              </a:ext>
            </a:extLst>
          </p:cNvPr>
          <p:cNvSpPr/>
          <p:nvPr/>
        </p:nvSpPr>
        <p:spPr>
          <a:xfrm>
            <a:off x="6379132" y="1373767"/>
            <a:ext cx="4476659" cy="2621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logo for a company&#10;&#10;Description automatically generated">
            <a:extLst>
              <a:ext uri="{FF2B5EF4-FFF2-40B4-BE49-F238E27FC236}">
                <a16:creationId xmlns:a16="http://schemas.microsoft.com/office/drawing/2014/main" id="{5A90F3E2-7522-A019-56C9-24BDAF0E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484" y="1634936"/>
            <a:ext cx="3796276" cy="2074709"/>
          </a:xfrm>
          <a:prstGeom prst="rect">
            <a:avLst/>
          </a:prstGeom>
        </p:spPr>
      </p:pic>
      <p:pic>
        <p:nvPicPr>
          <p:cNvPr id="14" name="Picture 13" descr="A white and grey logo&#10;&#10;Description automatically generated">
            <a:extLst>
              <a:ext uri="{FF2B5EF4-FFF2-40B4-BE49-F238E27FC236}">
                <a16:creationId xmlns:a16="http://schemas.microsoft.com/office/drawing/2014/main" id="{5A40F9D9-3B8B-F85F-A318-7EB8737C3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031" y="3678926"/>
            <a:ext cx="1976760" cy="11557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40ABF2-6D1C-8CD5-94A8-F0C4F6D2BDEF}"/>
              </a:ext>
            </a:extLst>
          </p:cNvPr>
          <p:cNvSpPr/>
          <p:nvPr/>
        </p:nvSpPr>
        <p:spPr>
          <a:xfrm>
            <a:off x="9061661" y="3587245"/>
            <a:ext cx="2305501" cy="1339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white and grey logo&#10;&#10;Description automatically generated">
            <a:extLst>
              <a:ext uri="{FF2B5EF4-FFF2-40B4-BE49-F238E27FC236}">
                <a16:creationId xmlns:a16="http://schemas.microsoft.com/office/drawing/2014/main" id="{5FA0BADF-16C2-3435-961C-12EC0F37C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031" y="3678926"/>
            <a:ext cx="1976760" cy="11557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2C865A-54CD-51E7-8311-BC502BD313E8}"/>
              </a:ext>
            </a:extLst>
          </p:cNvPr>
          <p:cNvSpPr txBox="1"/>
          <p:nvPr/>
        </p:nvSpPr>
        <p:spPr>
          <a:xfrm>
            <a:off x="645518" y="2304270"/>
            <a:ext cx="53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b="1" i="1" dirty="0"/>
              <a:t>Веб апликација </a:t>
            </a:r>
            <a:r>
              <a:rPr lang="en-US" dirty="0"/>
              <a:t>– </a:t>
            </a:r>
            <a:r>
              <a:rPr lang="sr-Cyrl-RS" dirty="0"/>
              <a:t>за продају</a:t>
            </a:r>
            <a:r>
              <a:rPr lang="sr-Cyrl-RS"/>
              <a:t>, изнајмљивање </a:t>
            </a:r>
            <a:r>
              <a:rPr lang="sr-Cyrl-RS" dirty="0"/>
              <a:t>и снабдевање вендинг апарата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8796B0-FFB8-9F6F-945B-FDBC3D26E08B}"/>
              </a:ext>
            </a:extLst>
          </p:cNvPr>
          <p:cNvSpPr txBox="1"/>
          <p:nvPr/>
        </p:nvSpPr>
        <p:spPr>
          <a:xfrm>
            <a:off x="645518" y="2984698"/>
            <a:ext cx="239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b="1" i="1" dirty="0"/>
              <a:t>МЕАН </a:t>
            </a:r>
            <a:r>
              <a:rPr lang="sr-Cyrl-RS" dirty="0"/>
              <a:t>технологија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A8EB11-B3AE-1ED1-BBE7-FD6F4BB0FD57}"/>
              </a:ext>
            </a:extLst>
          </p:cNvPr>
          <p:cNvSpPr txBox="1"/>
          <p:nvPr/>
        </p:nvSpPr>
        <p:spPr>
          <a:xfrm>
            <a:off x="645518" y="3449104"/>
            <a:ext cx="285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Разне функционалности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BD95A-0FFA-0E06-E3BD-71A42944C791}"/>
              </a:ext>
            </a:extLst>
          </p:cNvPr>
          <p:cNvSpPr txBox="1"/>
          <p:nvPr/>
        </p:nvSpPr>
        <p:spPr>
          <a:xfrm>
            <a:off x="917988" y="4102899"/>
            <a:ext cx="273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праћење стања апарата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461FB-29B1-40B7-8041-A7E977CA9F75}"/>
              </a:ext>
            </a:extLst>
          </p:cNvPr>
          <p:cNvSpPr txBox="1"/>
          <p:nvPr/>
        </p:nvSpPr>
        <p:spPr>
          <a:xfrm>
            <a:off x="917988" y="4416736"/>
            <a:ext cx="16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снабдевање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8FF170-4E09-1CDC-8086-498FDA103FF3}"/>
              </a:ext>
            </a:extLst>
          </p:cNvPr>
          <p:cNvSpPr txBox="1"/>
          <p:nvPr/>
        </p:nvSpPr>
        <p:spPr>
          <a:xfrm>
            <a:off x="919983" y="4730573"/>
            <a:ext cx="366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продаја и изнајмљивање апарата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0E6FC-9521-FBC9-DB88-9CE2B4E0E338}"/>
              </a:ext>
            </a:extLst>
          </p:cNvPr>
          <p:cNvSpPr txBox="1"/>
          <p:nvPr/>
        </p:nvSpPr>
        <p:spPr>
          <a:xfrm flipH="1">
            <a:off x="917988" y="3775247"/>
            <a:ext cx="24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представа понуде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43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21FCAA-4407-7B36-4A83-BF48AD1E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41" y="1167726"/>
            <a:ext cx="2288797" cy="432000"/>
          </a:xfrm>
        </p:spPr>
        <p:txBody>
          <a:bodyPr/>
          <a:lstStyle/>
          <a:p>
            <a:r>
              <a:rPr lang="sr-Cyrl-RS" dirty="0"/>
              <a:t>Меан стек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dirty="0"/>
              <a:t>4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diagram of a server&#10;&#10;Description automatically generated">
            <a:extLst>
              <a:ext uri="{FF2B5EF4-FFF2-40B4-BE49-F238E27FC236}">
                <a16:creationId xmlns:a16="http://schemas.microsoft.com/office/drawing/2014/main" id="{A9EE1E5F-8AC4-70DA-3F67-FC771F107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583" y="1167726"/>
            <a:ext cx="5384040" cy="2195032"/>
          </a:xfrm>
          <a:prstGeom prst="rect">
            <a:avLst/>
          </a:prstGeom>
        </p:spPr>
      </p:pic>
      <p:pic>
        <p:nvPicPr>
          <p:cNvPr id="11" name="Picture 10" descr="A diagram of a software company&#10;&#10;Description automatically generated with medium confidence">
            <a:extLst>
              <a:ext uri="{FF2B5EF4-FFF2-40B4-BE49-F238E27FC236}">
                <a16:creationId xmlns:a16="http://schemas.microsoft.com/office/drawing/2014/main" id="{F9FCEE2F-E696-66CC-B32A-E2A0DE1BB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665" y="3722541"/>
            <a:ext cx="2880730" cy="15075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C5FAA7-AB30-7CC8-7807-D6833CF621A0}"/>
              </a:ext>
            </a:extLst>
          </p:cNvPr>
          <p:cNvSpPr txBox="1"/>
          <p:nvPr/>
        </p:nvSpPr>
        <p:spPr>
          <a:xfrm>
            <a:off x="498778" y="1763794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Предности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6F2AC-6BEF-D98C-59FF-E139FC4F642E}"/>
              </a:ext>
            </a:extLst>
          </p:cNvPr>
          <p:cNvSpPr txBox="1"/>
          <p:nvPr/>
        </p:nvSpPr>
        <p:spPr>
          <a:xfrm>
            <a:off x="763939" y="2114699"/>
            <a:ext cx="255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JavaScript</a:t>
            </a:r>
            <a:r>
              <a:rPr lang="sr-Cyrl-RS" dirty="0"/>
              <a:t> на обе стране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E8CB4-2FE5-114C-BADA-64DB01ABBDFA}"/>
              </a:ext>
            </a:extLst>
          </p:cNvPr>
          <p:cNvSpPr txBox="1"/>
          <p:nvPr/>
        </p:nvSpPr>
        <p:spPr>
          <a:xfrm>
            <a:off x="763939" y="2757641"/>
            <a:ext cx="1957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Реално време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6288C-ABE9-3A80-70D2-3E7BA09A2B6D}"/>
              </a:ext>
            </a:extLst>
          </p:cNvPr>
          <p:cNvSpPr txBox="1"/>
          <p:nvPr/>
        </p:nvSpPr>
        <p:spPr>
          <a:xfrm>
            <a:off x="559041" y="342900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Мане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49ED48-3167-850B-AF06-0C827C6D6C93}"/>
              </a:ext>
            </a:extLst>
          </p:cNvPr>
          <p:cNvSpPr txBox="1"/>
          <p:nvPr/>
        </p:nvSpPr>
        <p:spPr>
          <a:xfrm>
            <a:off x="918734" y="4860791"/>
            <a:ext cx="3903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Брза еволуција технологија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A13B33-6F88-38F2-AA7F-69DC9F02EFCB}"/>
              </a:ext>
            </a:extLst>
          </p:cNvPr>
          <p:cNvSpPr txBox="1"/>
          <p:nvPr/>
        </p:nvSpPr>
        <p:spPr>
          <a:xfrm>
            <a:off x="918734" y="3830001"/>
            <a:ext cx="5950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У почетку МЕАН стек није био намењен за прављење серверског дела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8E996-07EF-4E87-728C-937D1189CA7A}"/>
              </a:ext>
            </a:extLst>
          </p:cNvPr>
          <p:cNvSpPr txBox="1"/>
          <p:nvPr/>
        </p:nvSpPr>
        <p:spPr>
          <a:xfrm>
            <a:off x="918734" y="4444086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Може доћи до проблема конкурентности и перфоманси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2290C-B855-4A16-166B-9ACFBD32DDC5}"/>
              </a:ext>
            </a:extLst>
          </p:cNvPr>
          <p:cNvSpPr txBox="1"/>
          <p:nvPr/>
        </p:nvSpPr>
        <p:spPr>
          <a:xfrm>
            <a:off x="2823116" y="2133126"/>
            <a:ext cx="199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Флексибилност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C014A-FA57-64F5-996E-65CC2675D652}"/>
              </a:ext>
            </a:extLst>
          </p:cNvPr>
          <p:cNvSpPr txBox="1"/>
          <p:nvPr/>
        </p:nvSpPr>
        <p:spPr>
          <a:xfrm>
            <a:off x="2823116" y="2420475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Скалабилност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BD2BE-FF23-0FBB-D583-4B3C12F51E42}"/>
              </a:ext>
            </a:extLst>
          </p:cNvPr>
          <p:cNvSpPr txBox="1"/>
          <p:nvPr/>
        </p:nvSpPr>
        <p:spPr>
          <a:xfrm>
            <a:off x="2823116" y="2726668"/>
            <a:ext cx="225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МВЦ архитектура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308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21FCAA-4407-7B36-4A83-BF48AD1E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29" y="1049561"/>
            <a:ext cx="5184913" cy="432000"/>
          </a:xfrm>
        </p:spPr>
        <p:txBody>
          <a:bodyPr/>
          <a:lstStyle/>
          <a:p>
            <a:r>
              <a:rPr lang="sr-Cyrl-RS" dirty="0"/>
              <a:t>Реализација система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noProof="0" dirty="0"/>
              <a:t>5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C3497F9-E3D9-D6F1-FD44-E36EE733E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09" y="2152319"/>
            <a:ext cx="1330670" cy="4249431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59F3FD7-5063-D205-FBB0-E0494594A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802" y="2152319"/>
            <a:ext cx="1332173" cy="4249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75EF4F-21B8-6F75-6252-100BEFE18059}"/>
              </a:ext>
            </a:extLst>
          </p:cNvPr>
          <p:cNvSpPr txBox="1"/>
          <p:nvPr/>
        </p:nvSpPr>
        <p:spPr>
          <a:xfrm>
            <a:off x="719385" y="1679804"/>
            <a:ext cx="199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Клијентски део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52F81A-CF85-858F-7664-B8A602F0BDFD}"/>
              </a:ext>
            </a:extLst>
          </p:cNvPr>
          <p:cNvSpPr txBox="1"/>
          <p:nvPr/>
        </p:nvSpPr>
        <p:spPr>
          <a:xfrm>
            <a:off x="3323909" y="1679804"/>
            <a:ext cx="190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Серверски део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181FF-D1BC-0BE3-83DC-6FBFEE625B7A}"/>
              </a:ext>
            </a:extLst>
          </p:cNvPr>
          <p:cNvSpPr txBox="1"/>
          <p:nvPr/>
        </p:nvSpPr>
        <p:spPr>
          <a:xfrm>
            <a:off x="6168611" y="167980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База</a:t>
            </a:r>
            <a:endParaRPr lang="en-GB" dirty="0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C4F6A587-DC38-4286-B445-F27E6C417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395" y="2152319"/>
            <a:ext cx="2236664" cy="42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8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21FCAA-4407-7B36-4A83-BF48AD1E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45" y="1188238"/>
            <a:ext cx="5184913" cy="432000"/>
          </a:xfrm>
        </p:spPr>
        <p:txBody>
          <a:bodyPr/>
          <a:lstStyle/>
          <a:p>
            <a:r>
              <a:rPr lang="sr-Cyrl-RS" dirty="0"/>
              <a:t>Корисничко упутство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noProof="0" dirty="0"/>
              <a:t>6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3A2EF-7FDD-4948-51BF-131749DD3FD0}"/>
              </a:ext>
            </a:extLst>
          </p:cNvPr>
          <p:cNvSpPr txBox="1"/>
          <p:nvPr/>
        </p:nvSpPr>
        <p:spPr>
          <a:xfrm>
            <a:off x="559041" y="2037618"/>
            <a:ext cx="245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5 типова корисника</a:t>
            </a:r>
            <a:r>
              <a:rPr lang="en-US" dirty="0"/>
              <a:t>: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7FB52-32D6-6FCC-42C1-E5DD0C848D46}"/>
              </a:ext>
            </a:extLst>
          </p:cNvPr>
          <p:cNvSpPr txBox="1"/>
          <p:nvPr/>
        </p:nvSpPr>
        <p:spPr>
          <a:xfrm>
            <a:off x="864660" y="2348837"/>
            <a:ext cx="195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администратор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40544-D320-DC1B-581D-52BDA63CC255}"/>
              </a:ext>
            </a:extLst>
          </p:cNvPr>
          <p:cNvSpPr txBox="1"/>
          <p:nvPr/>
        </p:nvSpPr>
        <p:spPr>
          <a:xfrm>
            <a:off x="864660" y="2660056"/>
            <a:ext cx="166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организатор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DDA03-1454-D5B7-0B82-D4FA61E2B566}"/>
              </a:ext>
            </a:extLst>
          </p:cNvPr>
          <p:cNvSpPr txBox="1"/>
          <p:nvPr/>
        </p:nvSpPr>
        <p:spPr>
          <a:xfrm>
            <a:off x="864660" y="2971275"/>
            <a:ext cx="150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достављач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AB432-F22C-A0FE-B1A8-4609613C9626}"/>
              </a:ext>
            </a:extLst>
          </p:cNvPr>
          <p:cNvSpPr txBox="1"/>
          <p:nvPr/>
        </p:nvSpPr>
        <p:spPr>
          <a:xfrm>
            <a:off x="864660" y="328249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клијент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A6657-FA96-8139-8F0C-AAF22DAB98D9}"/>
              </a:ext>
            </a:extLst>
          </p:cNvPr>
          <p:cNvSpPr txBox="1"/>
          <p:nvPr/>
        </p:nvSpPr>
        <p:spPr>
          <a:xfrm>
            <a:off x="864660" y="3593713"/>
            <a:ext cx="202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/>
              <a:t>нерегистровани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6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sr-Cyrl-RS" noProof="0" dirty="0"/>
              <a:t>7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38677" y="121341"/>
            <a:ext cx="2756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Нерегистровани корисник</a:t>
            </a:r>
            <a:endParaRPr lang="en-GB" i="1" dirty="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AC30F85-BDF3-0559-0319-6FFA90C60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77" y="490673"/>
            <a:ext cx="6340128" cy="269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001C3697-2FDC-B612-A591-9841F97B1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060" y="490673"/>
            <a:ext cx="5428263" cy="269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422DD85-224F-3B1C-01ED-61684CB64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060" y="3316380"/>
            <a:ext cx="5428263" cy="2537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9D8A65-A17E-D7C6-0769-0CD3C6688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99" y="3316380"/>
            <a:ext cx="6179784" cy="2744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03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and grey background&#10;&#10;Description automatically generated">
            <a:extLst>
              <a:ext uri="{FF2B5EF4-FFF2-40B4-BE49-F238E27FC236}">
                <a16:creationId xmlns:a16="http://schemas.microsoft.com/office/drawing/2014/main" id="{EEF2D0B7-C98B-69B9-76B2-98BBE7A0B90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70000"/>
                    </a14:imgEffect>
                  </a14:imgLayer>
                </a14:imgProps>
              </a:ext>
            </a:extLst>
          </a:blip>
          <a:srcRect l="41071" r="41071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3361-4EFA-0823-7861-53672305A40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r>
              <a:rPr lang="en-US" dirty="0"/>
              <a:t>8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7A0F9-9233-64FC-52F4-4DE9581CBEAD}"/>
              </a:ext>
            </a:extLst>
          </p:cNvPr>
          <p:cNvSpPr/>
          <p:nvPr/>
        </p:nvSpPr>
        <p:spPr>
          <a:xfrm>
            <a:off x="10073070" y="6254105"/>
            <a:ext cx="1266468" cy="48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465F9-8FCA-D1EA-A8F3-B0CCCDF0D5F5}"/>
              </a:ext>
            </a:extLst>
          </p:cNvPr>
          <p:cNvSpPr txBox="1"/>
          <p:nvPr/>
        </p:nvSpPr>
        <p:spPr>
          <a:xfrm>
            <a:off x="138677" y="121341"/>
            <a:ext cx="2756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/>
              <a:t>Нерегистровани корисник</a:t>
            </a:r>
            <a:endParaRPr lang="en-GB" i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8B468D-EEE4-F27B-3DED-E0560CEFC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9" y="918935"/>
            <a:ext cx="5868514" cy="425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machine with a drink dispenser&#10;&#10;Description automatically generated">
            <a:extLst>
              <a:ext uri="{FF2B5EF4-FFF2-40B4-BE49-F238E27FC236}">
                <a16:creationId xmlns:a16="http://schemas.microsoft.com/office/drawing/2014/main" id="{0DFF5EF2-ACEA-74F9-C3A5-1D993FAB2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373" y="1260629"/>
            <a:ext cx="5580015" cy="3651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93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{8ADE592B-F0F2-4647-9AB8-96682D4A2D02}tf67328976_win32</Template>
  <TotalTime>3259</TotalTime>
  <Words>194</Words>
  <Application>Microsoft Office PowerPoint</Application>
  <PresentationFormat>Widescreen</PresentationFormat>
  <Paragraphs>84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Corbel</vt:lpstr>
      <vt:lpstr>Courier New</vt:lpstr>
      <vt:lpstr>Times New Roman</vt:lpstr>
      <vt:lpstr>Office Theme</vt:lpstr>
      <vt:lpstr>РЕАЛИЗАЦИЈА АПЛИКАЦИЈЕ ЗА ПРОДАЈУ, ИЗНАЈМЉИВАЊЕ И СНАБДЕВАЊЕ  ВЕНДИНГ АПАРАТА</vt:lpstr>
      <vt:lpstr>Увод</vt:lpstr>
      <vt:lpstr>Мотивација</vt:lpstr>
      <vt:lpstr>Предлог решења</vt:lpstr>
      <vt:lpstr>Меан стек</vt:lpstr>
      <vt:lpstr>Реализација система</vt:lpstr>
      <vt:lpstr>Корисничко упутство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Хвала на пажњи!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РЕАЛИЗАЦИЈА АПЛИКАЦИЈЕ ЗА ПРОДАЈУ, ИЗНАЈМЉИВАЊЕ И СНАБДЕВАЊЕ  ВЕНДИНГ АПАРАТА</dc:title>
  <dc:creator>Aleksandar Dopudja</dc:creator>
  <cp:lastModifiedBy>Aleksandar Dopudja</cp:lastModifiedBy>
  <cp:revision>7</cp:revision>
  <dcterms:created xsi:type="dcterms:W3CDTF">2023-10-21T12:12:22Z</dcterms:created>
  <dcterms:modified xsi:type="dcterms:W3CDTF">2023-10-25T14:08:56Z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